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11"/>
  </p:notesMasterIdLst>
  <p:handoutMasterIdLst>
    <p:handoutMasterId r:id="rId12"/>
  </p:handoutMasterIdLst>
  <p:sldIdLst>
    <p:sldId id="259" r:id="rId6"/>
    <p:sldId id="261" r:id="rId7"/>
    <p:sldId id="288" r:id="rId8"/>
    <p:sldId id="297" r:id="rId9"/>
    <p:sldId id="294"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261"/>
            <p14:sldId id="288"/>
            <p14:sldId id="297"/>
            <p14:sldId id="294"/>
          </p14:sldIdLst>
        </p14:section>
        <p14:section name="Untitled Section" id="{BACC6A88-C14A-4430-8C0E-05D676DFE08D}">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2" autoAdjust="0"/>
    <p:restoredTop sz="84024" autoAdjust="0"/>
  </p:normalViewPr>
  <p:slideViewPr>
    <p:cSldViewPr>
      <p:cViewPr varScale="1">
        <p:scale>
          <a:sx n="71" d="100"/>
          <a:sy n="71" d="100"/>
        </p:scale>
        <p:origin x="1602" y="72"/>
      </p:cViewPr>
      <p:guideLst>
        <p:guide orient="horz" pos="2160"/>
        <p:guide pos="2880"/>
      </p:guideLst>
    </p:cSldViewPr>
  </p:slideViewPr>
  <p:outlineViewPr>
    <p:cViewPr>
      <p:scale>
        <a:sx n="33" d="100"/>
        <a:sy n="33" d="100"/>
      </p:scale>
      <p:origin x="0" y="2922"/>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83FDC75-7F73-4A4A-A77C-09AADF00E0EA}" type="datetimeFigureOut">
              <a:rPr lang="en-US" smtClean="0"/>
              <a:pPr/>
              <a:t>9/28/2022</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1732644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8AEF76B-3757-4A0B-AF93-28494465C1DD}" type="datetimeFigureOut">
              <a:rPr lang="en-US" smtClean="0"/>
              <a:pPr/>
              <a:t>9/28/2022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70287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for presenting training materials in a group setting.</a:t>
            </a:r>
          </a:p>
          <a:p>
            <a:endParaRPr lang="en-US" dirty="0"/>
          </a:p>
          <a:p>
            <a:pPr lvl="0"/>
            <a:r>
              <a:rPr lang="en-US" sz="1200" b="1" dirty="0"/>
              <a:t>Sections</a:t>
            </a:r>
            <a:endParaRPr lang="en-US" sz="1200" b="0" dirty="0"/>
          </a:p>
          <a:p>
            <a:pPr lvl="0"/>
            <a:r>
              <a:rPr lang="en-US" sz="1200" b="0" dirty="0"/>
              <a:t>Right-click on a slide to add sections.</a:t>
            </a:r>
            <a:r>
              <a:rPr lang="en-US" sz="1200" b="0" baseline="0" dirty="0"/>
              <a:t> Sections can help to organize your slides or facilitate collaboration between multiple authors.</a:t>
            </a:r>
            <a:endParaRPr lang="en-US" sz="1200" b="0" dirty="0"/>
          </a:p>
          <a:p>
            <a:pPr lvl="0"/>
            <a:endParaRPr lang="en-US" sz="1200" b="1" dirty="0"/>
          </a:p>
          <a:p>
            <a:pPr lvl="0"/>
            <a:r>
              <a:rPr lang="en-US" sz="1200" b="1" dirty="0"/>
              <a:t>Notes</a:t>
            </a:r>
          </a:p>
          <a:p>
            <a:pPr lvl="0"/>
            <a:r>
              <a:rPr lang="en-US" sz="1200" dirty="0"/>
              <a:t>Use the Notes section for delivery notes or to provide additional details for the audience.</a:t>
            </a:r>
            <a:r>
              <a:rPr lang="en-US" sz="1200" baseline="0" dirty="0"/>
              <a:t> View these notes in Presentation View during your presentation. </a:t>
            </a:r>
          </a:p>
          <a:p>
            <a:pPr lvl="0">
              <a:buFontTx/>
              <a:buNone/>
            </a:pPr>
            <a:r>
              <a:rPr lang="en-US" sz="1200" dirty="0"/>
              <a:t>Keep in mind the font size (important for accessibility, visibility, videotaping, and online production)</a:t>
            </a:r>
          </a:p>
          <a:p>
            <a:pPr lvl="0"/>
            <a:endParaRPr lang="en-US" sz="1200" dirty="0"/>
          </a:p>
          <a:p>
            <a:pPr lvl="0">
              <a:buFontTx/>
              <a:buNone/>
            </a:pPr>
            <a:r>
              <a:rPr lang="en-US" sz="1200" b="1" dirty="0"/>
              <a:t>Coordinated colors </a:t>
            </a:r>
          </a:p>
          <a:p>
            <a:pPr lvl="0">
              <a:buFontTx/>
              <a:buNone/>
            </a:pPr>
            <a:r>
              <a:rPr lang="en-US" sz="1200" dirty="0"/>
              <a:t>Pay particular attention to the graphs, charts, and text boxes.</a:t>
            </a:r>
            <a:r>
              <a:rPr lang="en-US" sz="1200" baseline="0" dirty="0"/>
              <a:t> </a:t>
            </a:r>
            <a:endParaRPr lang="en-US" sz="1200" dirty="0"/>
          </a:p>
          <a:p>
            <a:pPr lvl="0"/>
            <a:r>
              <a:rPr lang="en-US" sz="1200" dirty="0"/>
              <a:t>Consider that attendees will print in black and white or </a:t>
            </a:r>
            <a:r>
              <a:rPr lang="en-US" sz="1200" dirty="0" err="1"/>
              <a:t>grayscale</a:t>
            </a:r>
            <a:r>
              <a:rPr lang="en-US" sz="1200" dirty="0"/>
              <a:t>. Run a test print to make sure your colors work when printed in pure black and white and </a:t>
            </a:r>
            <a:r>
              <a:rPr lang="en-US" sz="1200" dirty="0" err="1"/>
              <a:t>grayscale</a:t>
            </a:r>
            <a:r>
              <a:rPr lang="en-US" sz="1200" dirty="0"/>
              <a:t>.</a:t>
            </a:r>
          </a:p>
          <a:p>
            <a:pPr lvl="0">
              <a:buFontTx/>
              <a:buNone/>
            </a:pPr>
            <a:endParaRPr lang="en-US" sz="1200" dirty="0"/>
          </a:p>
          <a:p>
            <a:pPr lvl="0">
              <a:buFontTx/>
              <a:buNone/>
            </a:pPr>
            <a:r>
              <a:rPr lang="en-US" sz="1200" b="1" dirty="0"/>
              <a:t>Graphics, tables, and graphs</a:t>
            </a:r>
          </a:p>
          <a:p>
            <a:pPr lvl="0"/>
            <a:r>
              <a:rPr lang="en-US" sz="1200" dirty="0"/>
              <a:t>Keep it simple: If possible, use consistent, non-distracting styles and colors.</a:t>
            </a:r>
          </a:p>
          <a:p>
            <a:pPr lvl="0"/>
            <a:r>
              <a:rPr lang="en-US" sz="1200"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2198931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extLst>
      <p:ext uri="{BB962C8B-B14F-4D97-AF65-F5344CB8AC3E}">
        <p14:creationId xmlns:p14="http://schemas.microsoft.com/office/powerpoint/2010/main" val="2406223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Demonstrate screens using screenshot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270644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3852492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9/28/2022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14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9/28/2022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9/28/2022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mailto:marian.kerr@atu.ie" TargetMode="Externa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mailto:linda.kennedy@lyit.ie" TargetMode="External"/><Relationship Id="rId3" Type="http://schemas.openxmlformats.org/officeDocument/2006/relationships/tags" Target="../tags/tag12.xml"/><Relationship Id="rId7" Type="http://schemas.openxmlformats.org/officeDocument/2006/relationships/hyperlink" Target="https://atlantictu.sharepoint.com/sites/DonegalFinance" TargetMode="Externa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hyperlink" Target="mailto:frances.patton@atu.ie" TargetMode="Externa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lang="en-US" dirty="0"/>
              <a:t>Induction Presentation</a:t>
            </a:r>
            <a:br>
              <a:rPr lang="en-US" dirty="0"/>
            </a:br>
            <a:r>
              <a:rPr lang="en-US" dirty="0"/>
              <a:t>Finance section</a:t>
            </a:r>
          </a:p>
        </p:txBody>
      </p:sp>
      <p:sp>
        <p:nvSpPr>
          <p:cNvPr id="3" name="Subtitle 2"/>
          <p:cNvSpPr>
            <a:spLocks noGrp="1"/>
          </p:cNvSpPr>
          <p:nvPr>
            <p:ph type="subTitle" idx="1"/>
            <p:custDataLst>
              <p:tags r:id="rId3"/>
            </p:custDataLst>
          </p:nvPr>
        </p:nvSpPr>
        <p:spPr/>
        <p:txBody>
          <a:bodyPr>
            <a:normAutofit/>
          </a:bodyPr>
          <a:lstStyle/>
          <a:p>
            <a:r>
              <a:rPr lang="en-US" sz="2400" dirty="0">
                <a:latin typeface="+mn-lt"/>
              </a:rPr>
              <a:t>Paul McEldowney</a:t>
            </a:r>
          </a:p>
          <a:p>
            <a:r>
              <a:rPr lang="en-US" sz="2400" dirty="0">
                <a:latin typeface="+mn-lt"/>
              </a:rPr>
              <a:t>Finance Manager</a:t>
            </a:r>
          </a:p>
        </p:txBody>
      </p:sp>
    </p:spTree>
    <p:custDataLst>
      <p:tags r:id="rId1"/>
    </p:custData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u="sng" dirty="0"/>
              <a:t>Finance Section – What we do</a:t>
            </a:r>
          </a:p>
        </p:txBody>
      </p:sp>
      <p:sp>
        <p:nvSpPr>
          <p:cNvPr id="5" name="Content Placeholder 4"/>
          <p:cNvSpPr>
            <a:spLocks noGrp="1"/>
          </p:cNvSpPr>
          <p:nvPr>
            <p:ph idx="1"/>
            <p:custDataLst>
              <p:tags r:id="rId3"/>
            </p:custDataLst>
          </p:nvPr>
        </p:nvSpPr>
        <p:spPr/>
        <p:txBody>
          <a:bodyPr>
            <a:normAutofit fontScale="92500" lnSpcReduction="20000"/>
          </a:bodyPr>
          <a:lstStyle/>
          <a:p>
            <a:r>
              <a:rPr lang="en-US" dirty="0"/>
              <a:t>Payroll</a:t>
            </a:r>
          </a:p>
          <a:p>
            <a:r>
              <a:rPr lang="en-US" dirty="0"/>
              <a:t>Travel and Subsistence Expenses</a:t>
            </a:r>
          </a:p>
          <a:p>
            <a:r>
              <a:rPr lang="en-US" dirty="0"/>
              <a:t>Purchasing</a:t>
            </a:r>
          </a:p>
          <a:p>
            <a:r>
              <a:rPr lang="en-US" dirty="0"/>
              <a:t>Research Projects (Financial Administration)</a:t>
            </a:r>
          </a:p>
          <a:p>
            <a:r>
              <a:rPr lang="en-US" dirty="0"/>
              <a:t>Fixed Assets (Tagging / Tracking)</a:t>
            </a:r>
          </a:p>
          <a:p>
            <a:r>
              <a:rPr lang="en-US" dirty="0"/>
              <a:t>Budgeting</a:t>
            </a:r>
          </a:p>
          <a:p>
            <a:r>
              <a:rPr lang="en-US" dirty="0"/>
              <a:t>Liaison with Funding Bodies</a:t>
            </a:r>
          </a:p>
          <a:p>
            <a:r>
              <a:rPr lang="en-US" dirty="0"/>
              <a:t>Financial Reporting, Tax Returns etc.</a:t>
            </a:r>
          </a:p>
          <a:p>
            <a:r>
              <a:rPr lang="en-US" dirty="0"/>
              <a:t>We do </a:t>
            </a:r>
            <a:r>
              <a:rPr lang="en-US" u="sng" dirty="0"/>
              <a:t>NOT</a:t>
            </a:r>
            <a:r>
              <a:rPr lang="en-US" dirty="0"/>
              <a:t> deal with Fees or Grants</a:t>
            </a:r>
          </a:p>
          <a:p>
            <a:endParaRPr lang="en-US" dirty="0"/>
          </a:p>
        </p:txBody>
      </p:sp>
    </p:spTree>
    <p:custDataLst>
      <p:tags r:id="rId1"/>
    </p:custData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44624"/>
            <a:ext cx="8077200" cy="1224136"/>
          </a:xfrm>
        </p:spPr>
        <p:txBody>
          <a:bodyPr/>
          <a:lstStyle/>
          <a:p>
            <a:r>
              <a:rPr lang="en-US" b="1" dirty="0"/>
              <a:t>			</a:t>
            </a:r>
            <a:r>
              <a:rPr lang="en-US" b="1" u="sng" dirty="0"/>
              <a:t>Payroll</a:t>
            </a:r>
          </a:p>
        </p:txBody>
      </p:sp>
      <p:sp>
        <p:nvSpPr>
          <p:cNvPr id="5" name="Content Placeholder 4"/>
          <p:cNvSpPr>
            <a:spLocks noGrp="1"/>
          </p:cNvSpPr>
          <p:nvPr>
            <p:ph idx="1"/>
            <p:custDataLst>
              <p:tags r:id="rId3"/>
            </p:custDataLst>
          </p:nvPr>
        </p:nvSpPr>
        <p:spPr>
          <a:xfrm>
            <a:off x="827584" y="1196752"/>
            <a:ext cx="8077200" cy="5400600"/>
          </a:xfrm>
        </p:spPr>
        <p:txBody>
          <a:bodyPr>
            <a:normAutofit fontScale="25000" lnSpcReduction="20000"/>
          </a:bodyPr>
          <a:lstStyle/>
          <a:p>
            <a:r>
              <a:rPr lang="en-US" sz="4400" dirty="0"/>
              <a:t>Contact: </a:t>
            </a:r>
            <a:r>
              <a:rPr lang="en-US" sz="4400" b="1" dirty="0"/>
              <a:t>Marian Kerr, ext. 6037</a:t>
            </a:r>
            <a:r>
              <a:rPr lang="en-US" sz="4400" dirty="0"/>
              <a:t>, </a:t>
            </a:r>
            <a:r>
              <a:rPr lang="en-US" sz="4400" dirty="0">
                <a:hlinkClick r:id="rId6"/>
              </a:rPr>
              <a:t>marian.kerr@atu.ie</a:t>
            </a:r>
            <a:r>
              <a:rPr lang="en-US" sz="4400" dirty="0"/>
              <a:t> Room 1159 (Accounts/Finance office).</a:t>
            </a:r>
          </a:p>
          <a:p>
            <a:r>
              <a:rPr lang="en-US" sz="4400" dirty="0"/>
              <a:t>You will be on monthly payroll if full-time employee</a:t>
            </a:r>
          </a:p>
          <a:p>
            <a:r>
              <a:rPr lang="en-US" sz="4400" dirty="0"/>
              <a:t>This is paid in two equal instalments, mid and end-month</a:t>
            </a:r>
          </a:p>
          <a:p>
            <a:r>
              <a:rPr lang="en-US" sz="4400" dirty="0"/>
              <a:t>Not set dates: “Last business day before due date”, e.g. due on 14</a:t>
            </a:r>
            <a:r>
              <a:rPr lang="en-US" sz="4400" baseline="30000" dirty="0"/>
              <a:t>th</a:t>
            </a:r>
            <a:r>
              <a:rPr lang="en-US" sz="4400" dirty="0"/>
              <a:t> of month, but previous business day if 14</a:t>
            </a:r>
            <a:r>
              <a:rPr lang="en-US" sz="4400" baseline="30000" dirty="0"/>
              <a:t>th</a:t>
            </a:r>
            <a:r>
              <a:rPr lang="en-US" sz="4400" dirty="0"/>
              <a:t> is not a business day</a:t>
            </a:r>
          </a:p>
          <a:p>
            <a:r>
              <a:rPr lang="en-US" sz="4400" dirty="0"/>
              <a:t>Payslips – electronic, accessed via “CorePortal”, history always available , copy of email with instructions how to access is in your induction pack</a:t>
            </a:r>
          </a:p>
          <a:p>
            <a:r>
              <a:rPr lang="en-US" sz="4400" dirty="0"/>
              <a:t>Link to Portal login:  Portal can also be accessed via the LYIT website, either within or external to the Institute network, via the ATU Staff – Hub - </a:t>
            </a:r>
            <a:r>
              <a:rPr lang="en-IE" sz="4400" dirty="0"/>
              <a:t>Online Services for Staff</a:t>
            </a:r>
            <a:r>
              <a:rPr lang="en-US" sz="4400" dirty="0"/>
              <a:t>. </a:t>
            </a:r>
          </a:p>
          <a:p>
            <a:r>
              <a:rPr lang="en-US" sz="4400" dirty="0"/>
              <a:t>Pay Deductions</a:t>
            </a:r>
          </a:p>
          <a:p>
            <a:pPr marL="0" indent="0">
              <a:buNone/>
            </a:pPr>
            <a:r>
              <a:rPr lang="en-US" sz="4400" dirty="0"/>
              <a:t>	- Statutory (PAYE/PRSI/USC)</a:t>
            </a:r>
          </a:p>
          <a:p>
            <a:pPr marL="0" indent="0">
              <a:buNone/>
            </a:pPr>
            <a:r>
              <a:rPr lang="en-US" sz="4400" dirty="0"/>
              <a:t>	- Public Service (Pension/ASC/SPSPS)</a:t>
            </a:r>
          </a:p>
          <a:p>
            <a:pPr marL="0" indent="0">
              <a:buNone/>
            </a:pPr>
            <a:r>
              <a:rPr lang="en-US" sz="4400" dirty="0"/>
              <a:t>	- Voluntary Schemes (Health Insurance, Cycle to work, AVC’s, Unions etc., see list)</a:t>
            </a:r>
          </a:p>
          <a:p>
            <a:r>
              <a:rPr lang="en-US" sz="4400" dirty="0"/>
              <a:t>Tax Office (Tel: 01-7383636 / 1890 777 425, have your PPS number; ATU Donegal Employer Reg. number is 3929854RH)</a:t>
            </a:r>
          </a:p>
          <a:p>
            <a:r>
              <a:rPr lang="en-US" sz="4400" dirty="0"/>
              <a:t>Additional Claim Forms (Exam Marking, PT Hours, Project work etc.) must be approved by </a:t>
            </a:r>
            <a:r>
              <a:rPr lang="en-US" sz="4400" dirty="0" err="1"/>
              <a:t>HoD</a:t>
            </a:r>
            <a:r>
              <a:rPr lang="en-US" sz="4400" dirty="0"/>
              <a:t> and submitted to Payroll Office by 1</a:t>
            </a:r>
            <a:r>
              <a:rPr lang="en-US" sz="4400" baseline="30000" dirty="0"/>
              <a:t>st</a:t>
            </a:r>
            <a:r>
              <a:rPr lang="en-US" sz="4400" dirty="0"/>
              <a:t> of the month, should have clear indication of where chargeable to (e.g. Research project code etc.) Due to Covid 19 only Electronic Forms will be processed. </a:t>
            </a:r>
          </a:p>
          <a:p>
            <a:r>
              <a:rPr lang="en-US" sz="4400" dirty="0"/>
              <a:t>Most of you are on Pay Scales for whatever post you are in.  Incremental increase each year on your anniversary, until you reach top of the relevant scale.  Should receive automatically (unless there is an issue!) so don’t be afraid to ask if you do not receive it.  This however may be affected by the national pay agreements (e.g. The Haddington Road agreement included clauses delaying increments for certain time periods)</a:t>
            </a:r>
          </a:p>
          <a:p>
            <a:r>
              <a:rPr lang="en-US" sz="4400" dirty="0"/>
              <a:t>You may also see your pay change in January for a number of reasons (e.g. ASC, you may not have paid ANY in the current year as it is calculated cumulatively for the year), same with Tax, USC. If you have not been working this full year, you may get the benefit of cumulative thresholds for allowances and credits but from January 1, that would change.  Do not be surprised therefore if your NET PAY goes down in January once the new tax year kicks in.</a:t>
            </a:r>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4183459452"/>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u="sng" dirty="0"/>
              <a:t>Travel &amp; Subsistence Expenses</a:t>
            </a:r>
          </a:p>
        </p:txBody>
      </p:sp>
      <p:sp>
        <p:nvSpPr>
          <p:cNvPr id="5" name="Content Placeholder 4"/>
          <p:cNvSpPr>
            <a:spLocks noGrp="1"/>
          </p:cNvSpPr>
          <p:nvPr>
            <p:ph idx="1"/>
            <p:custDataLst>
              <p:tags r:id="rId3"/>
            </p:custDataLst>
          </p:nvPr>
        </p:nvSpPr>
        <p:spPr>
          <a:xfrm>
            <a:off x="762000" y="1484785"/>
            <a:ext cx="8077200" cy="4752528"/>
          </a:xfrm>
        </p:spPr>
        <p:txBody>
          <a:bodyPr>
            <a:normAutofit fontScale="55000" lnSpcReduction="20000"/>
          </a:bodyPr>
          <a:lstStyle/>
          <a:p>
            <a:r>
              <a:rPr lang="en-US" dirty="0"/>
              <a:t>Contact: </a:t>
            </a:r>
            <a:r>
              <a:rPr lang="en-US" b="1" dirty="0"/>
              <a:t>Frances Patton</a:t>
            </a:r>
            <a:r>
              <a:rPr lang="en-US" dirty="0"/>
              <a:t>, </a:t>
            </a:r>
            <a:r>
              <a:rPr lang="en-US" dirty="0">
                <a:hlinkClick r:id="rId6"/>
              </a:rPr>
              <a:t>frances.patton@atu.ie</a:t>
            </a:r>
            <a:r>
              <a:rPr lang="en-US" dirty="0"/>
              <a:t>, Room 1159.</a:t>
            </a:r>
          </a:p>
          <a:p>
            <a:r>
              <a:rPr lang="en-US" dirty="0"/>
              <a:t>Expenses are processed and refunded on a regular basis – usually every 10 days to two weeks.</a:t>
            </a:r>
          </a:p>
          <a:p>
            <a:r>
              <a:rPr lang="en-US" dirty="0"/>
              <a:t>Claims are submitted in Core Expense via the Core HR Portal. This can be accessed via the Staff Hub on the ATU website.</a:t>
            </a:r>
          </a:p>
          <a:p>
            <a:r>
              <a:rPr lang="en-US" dirty="0">
                <a:solidFill>
                  <a:srgbClr val="000000"/>
                </a:solidFill>
                <a:effectLst/>
                <a:latin typeface="Calibri body"/>
                <a:ea typeface="Calibri" panose="020F0502020204030204" pitchFamily="34" charset="0"/>
                <a:cs typeface="Times New Roman" panose="02020603050405020304" pitchFamily="18" charset="0"/>
              </a:rPr>
              <a:t>Training Notes, Travel Policy Document and Government Circulars are available at the following link: </a:t>
            </a:r>
            <a:r>
              <a:rPr lang="en-US" u="sng" dirty="0">
                <a:solidFill>
                  <a:srgbClr val="0000FF"/>
                </a:solidFill>
                <a:effectLst/>
                <a:latin typeface="Calibri body"/>
                <a:ea typeface="Calibri" panose="020F0502020204030204" pitchFamily="34" charset="0"/>
                <a:cs typeface="Times New Roman" panose="02020603050405020304" pitchFamily="18" charset="0"/>
                <a:hlinkClick r:id="rId7"/>
              </a:rPr>
              <a:t>https://atlantictu.sharepoint.com/sites/DonegalFinance</a:t>
            </a:r>
            <a:endParaRPr lang="en-US" sz="2900" dirty="0">
              <a:highlight>
                <a:srgbClr val="FFFF00"/>
              </a:highlight>
            </a:endParaRPr>
          </a:p>
          <a:p>
            <a:r>
              <a:rPr lang="en-US" dirty="0"/>
              <a:t>Claims should be submitted within </a:t>
            </a:r>
            <a:r>
              <a:rPr lang="en-US" b="1" u="sng" dirty="0"/>
              <a:t>one month </a:t>
            </a:r>
            <a:r>
              <a:rPr lang="en-US" dirty="0"/>
              <a:t>of expenses being incurred. Claims &gt; 90 days old will not be accepted by the Core Expense system.   </a:t>
            </a:r>
          </a:p>
          <a:p>
            <a:r>
              <a:rPr lang="en-US" dirty="0"/>
              <a:t>Civil Service Rates are applicable (Mileage; 5hr; 10hr; 24hr; Foreign).</a:t>
            </a:r>
          </a:p>
          <a:p>
            <a:r>
              <a:rPr lang="en-US" dirty="0"/>
              <a:t>Please </a:t>
            </a:r>
            <a:r>
              <a:rPr lang="en-US" dirty="0" err="1"/>
              <a:t>familiarise</a:t>
            </a:r>
            <a:r>
              <a:rPr lang="en-US" dirty="0"/>
              <a:t> yourself with the travel policy and training notes. If you have any questions, please contact Frances Patton </a:t>
            </a:r>
            <a:r>
              <a:rPr lang="en-US" dirty="0">
                <a:hlinkClick r:id="rId8"/>
              </a:rPr>
              <a:t>frances.patton@atu.ie</a:t>
            </a:r>
            <a:r>
              <a:rPr lang="en-US" dirty="0"/>
              <a:t> </a:t>
            </a:r>
          </a:p>
          <a:p>
            <a:r>
              <a:rPr lang="en-US" dirty="0"/>
              <a:t>Travel Remittance </a:t>
            </a:r>
            <a:r>
              <a:rPr lang="en-US" dirty="0" err="1"/>
              <a:t>Payslips</a:t>
            </a:r>
            <a:r>
              <a:rPr lang="en-US" dirty="0"/>
              <a:t> are available electronically in Core Portal. You will receive an email when your expenses have been paid.</a:t>
            </a:r>
          </a:p>
          <a:p>
            <a:r>
              <a:rPr lang="en-US" dirty="0"/>
              <a:t>Advances may be available  for foreign trips – please contact Frances Patton for further information &amp; guidance.</a:t>
            </a:r>
          </a:p>
          <a:p>
            <a:r>
              <a:rPr lang="en-US" dirty="0"/>
              <a:t>Policy on Use of  Personal Credit Cards -  permission from both Budget Holder and Finance Manager is required in advance of any purchase. </a:t>
            </a:r>
          </a:p>
          <a:p>
            <a:pPr marL="0" indent="0">
              <a:buNone/>
            </a:pPr>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3056993940"/>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6" name="Grupper 32"/>
          <p:cNvGrpSpPr>
            <a:grpSpLocks/>
          </p:cNvGrpSpPr>
          <p:nvPr/>
        </p:nvGrpSpPr>
        <p:grpSpPr bwMode="auto">
          <a:xfrm>
            <a:off x="2703513" y="2091999"/>
            <a:ext cx="5218112" cy="1277273"/>
            <a:chOff x="2400934" y="2092016"/>
            <a:chExt cx="5219066" cy="1276684"/>
          </a:xfrm>
        </p:grpSpPr>
        <p:sp>
          <p:nvSpPr>
            <p:cNvPr id="25" name="Rektangel 24"/>
            <p:cNvSpPr/>
            <p:nvPr/>
          </p:nvSpPr>
          <p:spPr>
            <a:xfrm>
              <a:off x="2400934" y="2133600"/>
              <a:ext cx="5219066" cy="1205943"/>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8696" name="Tekstboks 26"/>
            <p:cNvSpPr txBox="1">
              <a:spLocks noChangeArrowheads="1"/>
            </p:cNvSpPr>
            <p:nvPr/>
          </p:nvSpPr>
          <p:spPr bwMode="auto">
            <a:xfrm>
              <a:off x="2693912" y="2092016"/>
              <a:ext cx="4600740" cy="1276684"/>
            </a:xfrm>
            <a:prstGeom prst="rect">
              <a:avLst/>
            </a:prstGeom>
            <a:noFill/>
            <a:ln w="9525">
              <a:noFill/>
              <a:miter lim="800000"/>
              <a:headEnd/>
              <a:tailEnd/>
            </a:ln>
          </p:spPr>
          <p:txBody>
            <a:bodyPr wrap="square">
              <a:spAutoFit/>
            </a:bodyPr>
            <a:lstStyle/>
            <a:p>
              <a:r>
                <a:rPr lang="en-IE" sz="1100" dirty="0">
                  <a:solidFill>
                    <a:srgbClr val="171717"/>
                  </a:solidFill>
                </a:rPr>
                <a:t>When the goods arrive they will be delivered to Finance Section.  Staff will contact you and request you to call to collect the goods, when the invoice is received you will be notified by email that you have a GRN (Goods Received Note) task to approve in Agresso. You should inspect the goods asap and notify Finance section immediately you become aware of any issues.  If item(s) are Fixed Assets they will also need to be asset tagged by Finance staff or technicians.</a:t>
              </a:r>
              <a:endParaRPr lang="da-DK" sz="1100" dirty="0">
                <a:solidFill>
                  <a:srgbClr val="171717"/>
                </a:solidFill>
              </a:endParaRPr>
            </a:p>
          </p:txBody>
        </p:sp>
      </p:grpSp>
      <p:grpSp>
        <p:nvGrpSpPr>
          <p:cNvPr id="28677" name="Grupper 34"/>
          <p:cNvGrpSpPr>
            <a:grpSpLocks/>
          </p:cNvGrpSpPr>
          <p:nvPr/>
        </p:nvGrpSpPr>
        <p:grpSpPr bwMode="auto">
          <a:xfrm>
            <a:off x="2825745" y="3485797"/>
            <a:ext cx="5103025" cy="1044273"/>
            <a:chOff x="2388232" y="3506746"/>
            <a:chExt cx="5219066" cy="1205933"/>
          </a:xfrm>
        </p:grpSpPr>
        <p:sp>
          <p:nvSpPr>
            <p:cNvPr id="26" name="Rektangel 25"/>
            <p:cNvSpPr/>
            <p:nvPr/>
          </p:nvSpPr>
          <p:spPr>
            <a:xfrm>
              <a:off x="2388232" y="3506746"/>
              <a:ext cx="5219066" cy="1205933"/>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8694" name="Tekstboks 28"/>
            <p:cNvSpPr txBox="1">
              <a:spLocks noChangeArrowheads="1"/>
            </p:cNvSpPr>
            <p:nvPr/>
          </p:nvSpPr>
          <p:spPr bwMode="auto">
            <a:xfrm>
              <a:off x="2541505" y="3612250"/>
              <a:ext cx="4078914" cy="888555"/>
            </a:xfrm>
            <a:prstGeom prst="rect">
              <a:avLst/>
            </a:prstGeom>
            <a:noFill/>
            <a:ln w="9525">
              <a:noFill/>
              <a:miter lim="800000"/>
              <a:headEnd/>
              <a:tailEnd/>
            </a:ln>
          </p:spPr>
          <p:txBody>
            <a:bodyPr wrap="square">
              <a:spAutoFit/>
            </a:bodyPr>
            <a:lstStyle/>
            <a:p>
              <a:r>
                <a:rPr lang="da-DK" sz="1100" dirty="0">
                  <a:solidFill>
                    <a:srgbClr val="171717"/>
                  </a:solidFill>
                </a:rPr>
                <a:t>The invoice will arrive from the supplier and will be matched to the GRN and passed for payment.  If procedures were not followed or if it is a recurring item (e.g subscription renewal) then there will not be a GRN and invoice will need to be sent to HoF to approve.</a:t>
              </a:r>
            </a:p>
          </p:txBody>
        </p:sp>
      </p:grpSp>
      <p:grpSp>
        <p:nvGrpSpPr>
          <p:cNvPr id="28678" name="Grupper 35"/>
          <p:cNvGrpSpPr>
            <a:grpSpLocks/>
          </p:cNvGrpSpPr>
          <p:nvPr/>
        </p:nvGrpSpPr>
        <p:grpSpPr bwMode="auto">
          <a:xfrm>
            <a:off x="2689224" y="4595204"/>
            <a:ext cx="5218112" cy="1051806"/>
            <a:chOff x="2400934" y="4711700"/>
            <a:chExt cx="5219066" cy="1279630"/>
          </a:xfrm>
        </p:grpSpPr>
        <p:sp>
          <p:nvSpPr>
            <p:cNvPr id="23" name="Rektangel 22"/>
            <p:cNvSpPr/>
            <p:nvPr/>
          </p:nvSpPr>
          <p:spPr>
            <a:xfrm>
              <a:off x="2400934" y="4711700"/>
              <a:ext cx="5219066" cy="1205909"/>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28692" name="Tekstboks 31"/>
            <p:cNvSpPr txBox="1">
              <a:spLocks noChangeArrowheads="1"/>
            </p:cNvSpPr>
            <p:nvPr/>
          </p:nvSpPr>
          <p:spPr bwMode="auto">
            <a:xfrm>
              <a:off x="2541572" y="4849282"/>
              <a:ext cx="4076533" cy="1142048"/>
            </a:xfrm>
            <a:prstGeom prst="rect">
              <a:avLst/>
            </a:prstGeom>
            <a:noFill/>
            <a:ln w="9525">
              <a:noFill/>
              <a:miter lim="800000"/>
              <a:headEnd/>
              <a:tailEnd/>
            </a:ln>
          </p:spPr>
          <p:txBody>
            <a:bodyPr wrap="square">
              <a:spAutoFit/>
            </a:bodyPr>
            <a:lstStyle/>
            <a:p>
              <a:r>
                <a:rPr lang="en-IE" sz="1100" dirty="0">
                  <a:solidFill>
                    <a:srgbClr val="171717"/>
                  </a:solidFill>
                </a:rPr>
                <a:t>Institute has 15-30 days to pay our invoices.  This is fairly tight and we get charged interest and compensation if we exceed this,  This means queries, problems etc. need to be highlighted and brought to Finance  Section attention asap!</a:t>
              </a:r>
              <a:endParaRPr lang="da-DK" sz="1100" dirty="0">
                <a:solidFill>
                  <a:srgbClr val="171717"/>
                </a:solidFill>
              </a:endParaRPr>
            </a:p>
            <a:p>
              <a:endParaRPr lang="da-DK" sz="1100" dirty="0">
                <a:solidFill>
                  <a:srgbClr val="171717"/>
                </a:solidFill>
              </a:endParaRPr>
            </a:p>
          </p:txBody>
        </p:sp>
      </p:grpSp>
      <p:sp>
        <p:nvSpPr>
          <p:cNvPr id="28679" name="Rectangle 4"/>
          <p:cNvSpPr>
            <a:spLocks noChangeArrowheads="1"/>
          </p:cNvSpPr>
          <p:nvPr/>
        </p:nvSpPr>
        <p:spPr bwMode="gray">
          <a:xfrm>
            <a:off x="2330449" y="711399"/>
            <a:ext cx="4852988" cy="358775"/>
          </a:xfrm>
          <a:prstGeom prst="rect">
            <a:avLst/>
          </a:prstGeom>
          <a:noFill/>
          <a:ln w="9525">
            <a:noFill/>
            <a:miter lim="800000"/>
            <a:headEnd/>
            <a:tailEnd/>
          </a:ln>
        </p:spPr>
        <p:txBody>
          <a:bodyPr lIns="0" tIns="0" rIns="0" bIns="0" anchor="ctr"/>
          <a:lstStyle/>
          <a:p>
            <a:pPr algn="ctr" defTabSz="801688"/>
            <a:endParaRPr lang="en-US" sz="2000" dirty="0">
              <a:solidFill>
                <a:srgbClr val="171717"/>
              </a:solidFill>
            </a:endParaRPr>
          </a:p>
        </p:txBody>
      </p:sp>
      <p:sp>
        <p:nvSpPr>
          <p:cNvPr id="28680" name="Rectangle 5"/>
          <p:cNvSpPr txBox="1">
            <a:spLocks noChangeArrowheads="1"/>
          </p:cNvSpPr>
          <p:nvPr/>
        </p:nvSpPr>
        <p:spPr bwMode="gray">
          <a:xfrm>
            <a:off x="541339" y="154387"/>
            <a:ext cx="7764461" cy="600075"/>
          </a:xfrm>
          <a:prstGeom prst="rect">
            <a:avLst/>
          </a:prstGeom>
          <a:noFill/>
          <a:ln w="9525">
            <a:noFill/>
            <a:miter lim="800000"/>
            <a:headEnd/>
            <a:tailEnd/>
          </a:ln>
        </p:spPr>
        <p:txBody>
          <a:bodyPr lIns="0" rIns="0" anchor="ctr"/>
          <a:lstStyle/>
          <a:p>
            <a:pPr algn="ctr" defTabSz="914400" eaLnBrk="0" hangingPunct="0">
              <a:lnSpc>
                <a:spcPct val="95000"/>
              </a:lnSpc>
            </a:pPr>
            <a:r>
              <a:rPr lang="en-US" sz="3000" b="1" dirty="0">
                <a:solidFill>
                  <a:srgbClr val="171717"/>
                </a:solidFill>
              </a:rPr>
              <a:t>Purchase Process Overview</a:t>
            </a:r>
          </a:p>
        </p:txBody>
      </p:sp>
      <p:grpSp>
        <p:nvGrpSpPr>
          <p:cNvPr id="28682" name="Gruppe 34"/>
          <p:cNvGrpSpPr>
            <a:grpSpLocks/>
          </p:cNvGrpSpPr>
          <p:nvPr/>
        </p:nvGrpSpPr>
        <p:grpSpPr bwMode="auto">
          <a:xfrm>
            <a:off x="1349374" y="1167969"/>
            <a:ext cx="1359694" cy="3025852"/>
            <a:chOff x="1193799" y="1128281"/>
            <a:chExt cx="1359694" cy="3025852"/>
          </a:xfrm>
        </p:grpSpPr>
        <p:sp>
          <p:nvSpPr>
            <p:cNvPr id="6" name="Rektangel 5"/>
            <p:cNvSpPr>
              <a:spLocks noChangeArrowheads="1"/>
            </p:cNvSpPr>
            <p:nvPr/>
          </p:nvSpPr>
          <p:spPr bwMode="auto">
            <a:xfrm>
              <a:off x="1200149" y="3446109"/>
              <a:ext cx="1333500" cy="708024"/>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8" name="Højrepil 7"/>
            <p:cNvSpPr/>
            <p:nvPr/>
          </p:nvSpPr>
          <p:spPr bwMode="auto">
            <a:xfrm rot="5400000">
              <a:off x="1655762" y="3054936"/>
              <a:ext cx="485775" cy="354012"/>
            </a:xfrm>
            <a:prstGeom prst="rightArrow">
              <a:avLst>
                <a:gd name="adj1" fmla="val 50000"/>
                <a:gd name="adj2" fmla="val 82469"/>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5" name="Rektangel 4"/>
            <p:cNvSpPr>
              <a:spLocks noChangeArrowheads="1"/>
            </p:cNvSpPr>
            <p:nvPr/>
          </p:nvSpPr>
          <p:spPr bwMode="auto">
            <a:xfrm>
              <a:off x="1207293" y="2358341"/>
              <a:ext cx="1333500" cy="677641"/>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a:buFont typeface="+mj-lt"/>
                <a:buAutoNum type="arabicPeriod"/>
                <a:defRPr/>
              </a:pPr>
              <a:endParaRPr lang="da-DK" noProof="1">
                <a:solidFill>
                  <a:srgbClr val="FFFFFF"/>
                </a:solidFill>
                <a:latin typeface="Arial" pitchFamily="34" charset="0"/>
              </a:endParaRPr>
            </a:p>
          </p:txBody>
        </p:sp>
        <p:sp>
          <p:nvSpPr>
            <p:cNvPr id="7" name="Højrepil 6"/>
            <p:cNvSpPr/>
            <p:nvPr/>
          </p:nvSpPr>
          <p:spPr bwMode="auto">
            <a:xfrm rot="5400000">
              <a:off x="1644990" y="1927676"/>
              <a:ext cx="507317" cy="354013"/>
            </a:xfrm>
            <a:prstGeom prst="rightArrow">
              <a:avLst>
                <a:gd name="adj1" fmla="val 50000"/>
                <a:gd name="adj2" fmla="val 82469"/>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4" name="Rektangel 3"/>
            <p:cNvSpPr>
              <a:spLocks noChangeArrowheads="1"/>
            </p:cNvSpPr>
            <p:nvPr/>
          </p:nvSpPr>
          <p:spPr bwMode="auto">
            <a:xfrm>
              <a:off x="1207293" y="1128281"/>
              <a:ext cx="1333500" cy="775132"/>
            </a:xfrm>
            <a:prstGeom prst="rect">
              <a:avLst/>
            </a:prstGeom>
            <a:gradFill rotWithShape="1">
              <a:gsLst>
                <a:gs pos="0">
                  <a:schemeClr val="accent1"/>
                </a:gs>
                <a:gs pos="100000">
                  <a:schemeClr val="tx1"/>
                </a:gs>
              </a:gsLst>
              <a:lin ang="16200000"/>
            </a:gradFill>
            <a:ln w="9525">
              <a:solidFill>
                <a:srgbClr val="E1E1E1"/>
              </a:solidFill>
              <a:miter lim="800000"/>
              <a:headEnd/>
              <a:tailEnd/>
            </a:ln>
            <a:effectLst>
              <a:outerShdw blurRad="63500" dist="23000" dir="5400000" rotWithShape="0">
                <a:srgbClr val="000000">
                  <a:alpha val="34999"/>
                </a:srgbClr>
              </a:outerShdw>
            </a:effectLst>
          </p:spPr>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30" name="Text Box 52"/>
            <p:cNvSpPr txBox="1">
              <a:spLocks noChangeArrowheads="1"/>
            </p:cNvSpPr>
            <p:nvPr/>
          </p:nvSpPr>
          <p:spPr bwMode="gray">
            <a:xfrm>
              <a:off x="1193799" y="2466181"/>
              <a:ext cx="1346200" cy="369332"/>
            </a:xfrm>
            <a:prstGeom prst="rect">
              <a:avLst/>
            </a:prstGeom>
            <a:noFill/>
            <a:ln w="9525">
              <a:noFill/>
              <a:miter lim="800000"/>
              <a:headEnd/>
              <a:tailEnd/>
            </a:ln>
          </p:spPr>
          <p:txBody>
            <a:bodyPr>
              <a:spAutoFit/>
            </a:bodyPr>
            <a:lstStyle/>
            <a:p>
              <a:pPr algn="ctr" defTabSz="801688">
                <a:spcBef>
                  <a:spcPct val="20000"/>
                </a:spcBef>
                <a:defRPr/>
              </a:pPr>
              <a:r>
                <a:rPr lang="da-DK" noProof="1">
                  <a:solidFill>
                    <a:schemeClr val="bg1"/>
                  </a:solidFill>
                  <a:latin typeface="Arial" pitchFamily="34" charset="0"/>
                  <a:ea typeface="ＭＳ Ｐゴシック" pitchFamily="-97" charset="-128"/>
                </a:rPr>
                <a:t>GRN</a:t>
              </a:r>
              <a:r>
                <a:rPr lang="da-DK" sz="1600" noProof="1">
                  <a:solidFill>
                    <a:schemeClr val="bg1"/>
                  </a:solidFill>
                  <a:latin typeface="Arial" pitchFamily="34" charset="0"/>
                  <a:ea typeface="ＭＳ Ｐゴシック" pitchFamily="-97" charset="-128"/>
                </a:rPr>
                <a:t> </a:t>
              </a:r>
            </a:p>
          </p:txBody>
        </p:sp>
        <p:sp>
          <p:nvSpPr>
            <p:cNvPr id="28689" name="Text Box 52"/>
            <p:cNvSpPr txBox="1">
              <a:spLocks noChangeArrowheads="1"/>
            </p:cNvSpPr>
            <p:nvPr/>
          </p:nvSpPr>
          <p:spPr bwMode="gray">
            <a:xfrm>
              <a:off x="1207293" y="3661621"/>
              <a:ext cx="1346200" cy="369332"/>
            </a:xfrm>
            <a:prstGeom prst="rect">
              <a:avLst/>
            </a:prstGeom>
            <a:noFill/>
            <a:ln w="9525">
              <a:noFill/>
              <a:miter lim="800000"/>
              <a:headEnd/>
              <a:tailEnd/>
            </a:ln>
          </p:spPr>
          <p:txBody>
            <a:bodyPr>
              <a:spAutoFit/>
            </a:bodyPr>
            <a:lstStyle/>
            <a:p>
              <a:pPr algn="ctr" defTabSz="801688">
                <a:spcBef>
                  <a:spcPct val="20000"/>
                </a:spcBef>
              </a:pPr>
              <a:r>
                <a:rPr lang="en-US" noProof="1">
                  <a:solidFill>
                    <a:schemeClr val="accent1">
                      <a:lumMod val="10000"/>
                    </a:schemeClr>
                  </a:solidFill>
                </a:rPr>
                <a:t>INVOICE</a:t>
              </a:r>
              <a:r>
                <a:rPr lang="en-US" sz="1200" noProof="1">
                  <a:solidFill>
                    <a:schemeClr val="tx2"/>
                  </a:solidFill>
                </a:rPr>
                <a:t> </a:t>
              </a:r>
            </a:p>
          </p:txBody>
        </p:sp>
        <p:sp>
          <p:nvSpPr>
            <p:cNvPr id="28690" name="Text Box 52"/>
            <p:cNvSpPr txBox="1">
              <a:spLocks noChangeArrowheads="1"/>
            </p:cNvSpPr>
            <p:nvPr/>
          </p:nvSpPr>
          <p:spPr bwMode="gray">
            <a:xfrm>
              <a:off x="1207293" y="1153408"/>
              <a:ext cx="1346200" cy="584775"/>
            </a:xfrm>
            <a:prstGeom prst="rect">
              <a:avLst/>
            </a:prstGeom>
            <a:noFill/>
            <a:ln w="9525">
              <a:noFill/>
              <a:miter lim="800000"/>
              <a:headEnd/>
              <a:tailEnd/>
            </a:ln>
          </p:spPr>
          <p:txBody>
            <a:bodyPr>
              <a:spAutoFit/>
            </a:bodyPr>
            <a:lstStyle/>
            <a:p>
              <a:pPr algn="ctr" defTabSz="801688">
                <a:spcBef>
                  <a:spcPct val="20000"/>
                </a:spcBef>
              </a:pPr>
              <a:r>
                <a:rPr lang="en-US" sz="1600" noProof="1">
                  <a:solidFill>
                    <a:srgbClr val="171717"/>
                  </a:solidFill>
                </a:rPr>
                <a:t>PURCHASE ORDER</a:t>
              </a:r>
            </a:p>
          </p:txBody>
        </p:sp>
      </p:grpSp>
      <p:sp>
        <p:nvSpPr>
          <p:cNvPr id="28" name="Rektangel 4"/>
          <p:cNvSpPr>
            <a:spLocks noChangeArrowheads="1"/>
          </p:cNvSpPr>
          <p:nvPr/>
        </p:nvSpPr>
        <p:spPr bwMode="auto">
          <a:xfrm>
            <a:off x="1355724" y="4619844"/>
            <a:ext cx="1333500" cy="677641"/>
          </a:xfrm>
          <a:prstGeom prst="rect">
            <a:avLst/>
          </a:prstGeom>
          <a:gradFill flip="none" rotWithShape="1">
            <a:gsLst>
              <a:gs pos="89000">
                <a:srgbClr val="C00000"/>
              </a:gs>
              <a:gs pos="20000">
                <a:srgbClr val="F50736"/>
              </a:gs>
              <a:gs pos="11000">
                <a:srgbClr val="F50736"/>
              </a:gs>
            </a:gsLst>
            <a:lin ang="16200000" scaled="1"/>
            <a:tileRect/>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a-DK" noProof="1">
                <a:solidFill>
                  <a:srgbClr val="FFFFFF"/>
                </a:solidFill>
                <a:latin typeface="Arial" pitchFamily="34" charset="0"/>
              </a:rPr>
              <a:t>Payment</a:t>
            </a:r>
          </a:p>
        </p:txBody>
      </p:sp>
      <p:sp>
        <p:nvSpPr>
          <p:cNvPr id="29" name="Højrepil 6"/>
          <p:cNvSpPr/>
          <p:nvPr/>
        </p:nvSpPr>
        <p:spPr bwMode="auto">
          <a:xfrm rot="5400000">
            <a:off x="1779586" y="4202906"/>
            <a:ext cx="485775" cy="354013"/>
          </a:xfrm>
          <a:prstGeom prst="rightArrow">
            <a:avLst>
              <a:gd name="adj1" fmla="val 50000"/>
              <a:gd name="adj2" fmla="val 82469"/>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kern="0" noProof="1">
              <a:solidFill>
                <a:sysClr val="window" lastClr="FFFFFF"/>
              </a:solidFill>
              <a:latin typeface="Arial" pitchFamily="34" charset="0"/>
              <a:ea typeface="ＭＳ Ｐゴシック" pitchFamily="-97" charset="-128"/>
            </a:endParaRPr>
          </a:p>
        </p:txBody>
      </p:sp>
      <p:sp>
        <p:nvSpPr>
          <p:cNvPr id="2" name="Rectangle 1"/>
          <p:cNvSpPr/>
          <p:nvPr/>
        </p:nvSpPr>
        <p:spPr>
          <a:xfrm>
            <a:off x="2817158" y="1367315"/>
            <a:ext cx="3217369" cy="369332"/>
          </a:xfrm>
          <a:prstGeom prst="rect">
            <a:avLst/>
          </a:prstGeom>
        </p:spPr>
        <p:txBody>
          <a:bodyPr wrap="square">
            <a:spAutoFit/>
          </a:bodyPr>
          <a:lstStyle/>
          <a:p>
            <a:endParaRPr lang="da-DK" dirty="0">
              <a:solidFill>
                <a:srgbClr val="171717"/>
              </a:solidFill>
            </a:endParaRPr>
          </a:p>
        </p:txBody>
      </p:sp>
      <p:grpSp>
        <p:nvGrpSpPr>
          <p:cNvPr id="31" name="Grupper 32"/>
          <p:cNvGrpSpPr>
            <a:grpSpLocks/>
          </p:cNvGrpSpPr>
          <p:nvPr/>
        </p:nvGrpSpPr>
        <p:grpSpPr bwMode="auto">
          <a:xfrm>
            <a:off x="2842469" y="951498"/>
            <a:ext cx="5086301" cy="1351375"/>
            <a:chOff x="2400934" y="2195070"/>
            <a:chExt cx="5219066" cy="1528210"/>
          </a:xfrm>
        </p:grpSpPr>
        <p:sp>
          <p:nvSpPr>
            <p:cNvPr id="32" name="Rektangel 24"/>
            <p:cNvSpPr/>
            <p:nvPr/>
          </p:nvSpPr>
          <p:spPr>
            <a:xfrm>
              <a:off x="2400934" y="2195070"/>
              <a:ext cx="5219066" cy="1205943"/>
            </a:xfrm>
            <a:prstGeom prst="rect">
              <a:avLst/>
            </a:prstGeom>
            <a:gradFill flip="none" rotWithShape="1">
              <a:gsLst>
                <a:gs pos="0">
                  <a:schemeClr val="accent1">
                    <a:tint val="100000"/>
                    <a:shade val="100000"/>
                    <a:satMod val="130000"/>
                    <a:alpha val="0"/>
                  </a:schemeClr>
                </a:gs>
                <a:gs pos="100000">
                  <a:schemeClr val="accent1">
                    <a:tint val="50000"/>
                    <a:shade val="100000"/>
                    <a:satMod val="350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solidFill>
                  <a:srgbClr val="FFFFFF"/>
                </a:solidFill>
                <a:latin typeface="Arial" pitchFamily="34" charset="0"/>
                <a:ea typeface="ＭＳ Ｐゴシック" pitchFamily="-97" charset="-128"/>
              </a:endParaRPr>
            </a:p>
          </p:txBody>
        </p:sp>
        <p:sp>
          <p:nvSpPr>
            <p:cNvPr id="33" name="Tekstboks 26"/>
            <p:cNvSpPr txBox="1">
              <a:spLocks noChangeArrowheads="1"/>
            </p:cNvSpPr>
            <p:nvPr/>
          </p:nvSpPr>
          <p:spPr bwMode="auto">
            <a:xfrm>
              <a:off x="2569222" y="2278869"/>
              <a:ext cx="4034591" cy="1444411"/>
            </a:xfrm>
            <a:prstGeom prst="rect">
              <a:avLst/>
            </a:prstGeom>
            <a:noFill/>
            <a:ln w="9525">
              <a:noFill/>
              <a:miter lim="800000"/>
              <a:headEnd/>
              <a:tailEnd/>
            </a:ln>
          </p:spPr>
          <p:txBody>
            <a:bodyPr wrap="square">
              <a:spAutoFit/>
            </a:bodyPr>
            <a:lstStyle/>
            <a:p>
              <a:r>
                <a:rPr lang="en-IE" sz="1100" dirty="0">
                  <a:solidFill>
                    <a:srgbClr val="171717"/>
                  </a:solidFill>
                </a:rPr>
                <a:t>A Purchase Order must be done before ordering good/services on behalf of the Institute.  This is important for budgetary and legal reasons.  Liaise with your School Administrators or relevant Admin staff.  There are a lot of rules you will not know about , e.g. Library books = tender.  </a:t>
              </a:r>
              <a:r>
                <a:rPr lang="en-IE" sz="1100" b="1" u="sng" dirty="0">
                  <a:solidFill>
                    <a:srgbClr val="171717"/>
                  </a:solidFill>
                </a:rPr>
                <a:t>Allow sufficient time!</a:t>
              </a:r>
              <a:r>
                <a:rPr lang="en-IE" sz="1100" dirty="0">
                  <a:solidFill>
                    <a:srgbClr val="171717"/>
                  </a:solidFill>
                </a:rPr>
                <a:t>  New Supplier form may be required.</a:t>
              </a:r>
              <a:endParaRPr lang="da-DK" sz="1100" dirty="0">
                <a:solidFill>
                  <a:srgbClr val="171717"/>
                </a:solidFill>
              </a:endParaRPr>
            </a:p>
            <a:p>
              <a:endParaRPr lang="da-DK" sz="1100" dirty="0">
                <a:solidFill>
                  <a:srgbClr val="171717"/>
                </a:solidFill>
              </a:endParaRPr>
            </a:p>
          </p:txBody>
        </p:sp>
      </p:grpSp>
      <p:sp>
        <p:nvSpPr>
          <p:cNvPr id="34" name="Rektangel 5"/>
          <p:cNvSpPr>
            <a:spLocks noChangeArrowheads="1"/>
          </p:cNvSpPr>
          <p:nvPr/>
        </p:nvSpPr>
        <p:spPr bwMode="auto">
          <a:xfrm>
            <a:off x="1362868" y="1167969"/>
            <a:ext cx="1375569" cy="775132"/>
          </a:xfrm>
          <a:prstGeom prst="rect">
            <a:avLst/>
          </a:prstGeom>
          <a:gradFill flip="none" rotWithShape="1">
            <a:gsLst>
              <a:gs pos="0">
                <a:srgbClr val="CFCFCF"/>
              </a:gs>
              <a:gs pos="50000">
                <a:srgbClr val="D5D5D5"/>
              </a:gs>
              <a:gs pos="100000">
                <a:srgbClr val="C4C4C4"/>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algn="ctr" defTabSz="801688">
              <a:spcBef>
                <a:spcPct val="20000"/>
              </a:spcBef>
            </a:pPr>
            <a:r>
              <a:rPr lang="en-US" noProof="1">
                <a:solidFill>
                  <a:schemeClr val="accent1">
                    <a:lumMod val="10000"/>
                  </a:schemeClr>
                </a:solidFill>
              </a:rPr>
              <a:t>Purchase Order</a:t>
            </a:r>
            <a:endParaRPr lang="en-US" sz="1200" noProof="1">
              <a:solidFill>
                <a:schemeClr val="tx2"/>
              </a:solidFill>
            </a:endParaRPr>
          </a:p>
        </p:txBody>
      </p:sp>
    </p:spTree>
    <p:extLst>
      <p:ext uri="{BB962C8B-B14F-4D97-AF65-F5344CB8AC3E}">
        <p14:creationId xmlns:p14="http://schemas.microsoft.com/office/powerpoint/2010/main" val="33258348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c2f6650-4066-4716-aa15-227c19d2c829">KZPRYCYEFHY4-1950406779-36</_dlc_DocId>
    <_dlc_DocIdUrl xmlns="9c2f6650-4066-4716-aa15-227c19d2c829">
      <Url>https://studentlyit.sharepoint.com/sites/LYITWebsiteDocumentRepository/_layouts/15/DocIdRedir.aspx?ID=KZPRYCYEFHY4-1950406779-36</Url>
      <Description>KZPRYCYEFHY4-1950406779-36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EFBB01BD57E354385CA09667C12B81D" ma:contentTypeVersion="6" ma:contentTypeDescription="Create a new document." ma:contentTypeScope="" ma:versionID="c39240b43166fe5134d310bf0049be52">
  <xsd:schema xmlns:xsd="http://www.w3.org/2001/XMLSchema" xmlns:xs="http://www.w3.org/2001/XMLSchema" xmlns:p="http://schemas.microsoft.com/office/2006/metadata/properties" xmlns:ns2="9c2f6650-4066-4716-aa15-227c19d2c829" xmlns:ns3="90336794-94b8-43d1-87cd-c3a370210e96" targetNamespace="http://schemas.microsoft.com/office/2006/metadata/properties" ma:root="true" ma:fieldsID="ff8f13ccef35b7de85a16075fd53ad7e" ns2:_="" ns3:_="">
    <xsd:import namespace="9c2f6650-4066-4716-aa15-227c19d2c829"/>
    <xsd:import namespace="90336794-94b8-43d1-87cd-c3a370210e96"/>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2f6650-4066-4716-aa15-227c19d2c82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336794-94b8-43d1-87cd-c3a370210e9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CF51E4-F5C2-4FE0-A700-43E1F9C20063}">
  <ds:schemaRefs>
    <ds:schemaRef ds:uri="http://www.w3.org/XML/1998/namespace"/>
    <ds:schemaRef ds:uri="9c2f6650-4066-4716-aa15-227c19d2c829"/>
    <ds:schemaRef ds:uri="http://schemas.microsoft.com/office/2006/metadata/properties"/>
    <ds:schemaRef ds:uri="http://purl.org/dc/term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90336794-94b8-43d1-87cd-c3a370210e96"/>
  </ds:schemaRefs>
</ds:datastoreItem>
</file>

<file path=customXml/itemProps2.xml><?xml version="1.0" encoding="utf-8"?>
<ds:datastoreItem xmlns:ds="http://schemas.openxmlformats.org/officeDocument/2006/customXml" ds:itemID="{6BC65ED5-62A1-438C-8E4E-E44EEAFCF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2f6650-4066-4716-aa15-227c19d2c829"/>
    <ds:schemaRef ds:uri="90336794-94b8-43d1-87cd-c3a370210e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9C8C75-4FBE-4E38-89D8-04C13381C3AA}">
  <ds:schemaRefs>
    <ds:schemaRef ds:uri="http://schemas.microsoft.com/sharepoint/events"/>
  </ds:schemaRefs>
</ds:datastoreItem>
</file>

<file path=customXml/itemProps4.xml><?xml version="1.0" encoding="utf-8"?>
<ds:datastoreItem xmlns:ds="http://schemas.openxmlformats.org/officeDocument/2006/customXml" ds:itemID="{80A12740-D753-4B4A-893F-641F43395B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1226</Words>
  <Application>Microsoft Office PowerPoint</Application>
  <PresentationFormat>On-screen Show (4:3)</PresentationFormat>
  <Paragraphs>77</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body</vt:lpstr>
      <vt:lpstr>Georgia</vt:lpstr>
      <vt:lpstr>Training</vt:lpstr>
      <vt:lpstr>Induction Presentation Finance section</vt:lpstr>
      <vt:lpstr>Finance Section – What we do</vt:lpstr>
      <vt:lpstr>   Payroll</vt:lpstr>
      <vt:lpstr>Travel &amp; Subsistence Expenses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Presentation Finance section</dc:title>
  <dc:creator/>
  <cp:lastModifiedBy/>
  <cp:revision>2</cp:revision>
  <dcterms:created xsi:type="dcterms:W3CDTF">2012-09-06T10:27:42Z</dcterms:created>
  <dcterms:modified xsi:type="dcterms:W3CDTF">2022-09-28T12:57:45Z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0x0101004EFBB01BD57E354385CA09667C12B81D</vt:lpwstr>
  </property>
  <property fmtid="{D5CDD505-2E9C-101B-9397-08002B2CF9AE}" pid="3" name="_dlc_DocIdItemGuid">
    <vt:lpwstr>6723bc69-591a-4c5a-b093-993ded8c2338</vt:lpwstr>
  </property>
</Properties>
</file>