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A1C8-CC31-D8E1-460A-F2B426969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04EE9-CF3D-D963-4074-313CC8D97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FFA2-970D-975E-5C9F-9853A0A5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C9B77-D698-27EF-07D8-5A54FF62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921C-DFD1-D975-6508-5AC76B40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623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22726-D94B-F435-F001-7B2D8DB1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AF175-BAD4-D90D-7FAE-7DFEE3B4D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DE8BD-CCA4-C866-3198-6938A863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1CEF1-21DA-32BC-E2D0-61DFD8B1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241D9-78DA-C9FA-A5C8-044A5DDE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149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59B64-B5E8-6574-63F6-6774EBB79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AA08F-7FF9-8F69-3662-122D032B8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90FA0-3A14-7F96-A976-1CF168A3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A7DE1-A970-74B8-ACBE-F7AC6CF6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1C81C-02B5-B71A-0992-04A3F090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337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8070-2A95-1365-3CC3-E9D1E9FF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7C91C-5597-FA4D-9AF7-B593E3BB6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1375-F6FC-B7F1-0FA5-AD8611AB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289F7-D738-76EA-A825-76D2B95D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35E67-9D63-A4FA-8FB2-E4115291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376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672FD-F90E-8B73-CB4D-8AA7F807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61F7C-251A-C757-F98A-7D4387A95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E80C4-09CE-5FB8-F54B-561681F0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167B2-5F33-6262-65E0-3405BB34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6CC10-119A-5B1A-EAC6-60E13155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532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74DC0-AD33-C2FE-3506-CD4C89EB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33E5-B055-2DC4-6DF2-C80F8DA6E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E96A-3B29-D6B5-D20A-DA0CE7CC5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6553C-F564-13F6-A5B9-BD0CFECD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06B3A-F43D-4EE3-DAAC-2EC611A2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5986A-B28B-5733-7242-F5BB6F86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352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0FD4-99A8-DD35-C17D-A5E2B71C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E5C3B-6A1B-94C9-9050-1F1349E04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B696D-F4E3-255C-8236-1E1696EA7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81E28-D036-0AFD-DF2B-BDA978321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32472-0BB0-8EB7-032A-81868B74E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D5557-EFAC-89C6-5F42-6FD0A7A4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0EB87-18D6-994B-F5F5-5FBDD193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DE3C7-D5D2-5E6E-D7A8-D7FC6331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189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EF56-5785-FC2A-66DC-5FD61C35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D99A8-F66B-E223-C5AC-323C8C47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DE363-0926-655A-198D-2DC7F053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EACB8-35C2-6C2A-EF40-9A2CE15F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466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09791-F518-5D8C-10B4-B022656B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006EA-E179-5E85-90DB-56062EC1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4EE13-1921-5FE3-7939-9F923339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035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F05C-573D-412A-9571-6E3E57DA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440AE-489E-C4BC-3DDA-28951DB61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502E4-92FB-316E-0ABA-349A57BFD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B1E04-926C-A127-62F4-F38D85CA7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3B6DD-EAA0-9183-4513-1087AE2B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8D379-FA21-04CF-07B8-D1961EC8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423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50E1B-1323-D247-88AC-CAE505F0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0EF17F-3182-C652-65F0-89C4D5AF9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9440-888C-096C-B6EC-191C655D8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7C6CB-AABB-3180-78EA-DC9DE9F5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AB850-0E10-8BB6-37D0-D829F9DA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57D60-CA46-BA31-2B27-8EF0586B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458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057B6-9EBC-1389-1B52-38DAA4A4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53378-B7D7-D2CC-3BF6-99D492B62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BF384-2648-2C05-95A2-A2A0F7855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C37E4-EC1F-430B-8D92-2F5F74397E55}" type="datetimeFigureOut">
              <a:rPr lang="en-IE" smtClean="0"/>
              <a:t>23/01/2023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C2D81-5736-CF4A-E833-85B9271E6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CBB3B-F89A-3C4F-3075-A75E675A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04986-58B1-4EAE-AECB-5EAE51BEB09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09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2D95DE-9138-5158-18D4-2929546D9E21}"/>
              </a:ext>
            </a:extLst>
          </p:cNvPr>
          <p:cNvSpPr/>
          <p:nvPr/>
        </p:nvSpPr>
        <p:spPr>
          <a:xfrm>
            <a:off x="11613024" y="0"/>
            <a:ext cx="1319205" cy="387313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19FB4C-CF2E-48AD-CE90-C981D81CEADF}"/>
              </a:ext>
            </a:extLst>
          </p:cNvPr>
          <p:cNvSpPr/>
          <p:nvPr/>
        </p:nvSpPr>
        <p:spPr>
          <a:xfrm>
            <a:off x="11560629" y="3428999"/>
            <a:ext cx="137160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64622-24DD-C27C-A358-11952E388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997EC-8290-CF4A-4890-B6E5E3D0A9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192785-FEED-38FC-393E-E105DCD1F73E}"/>
              </a:ext>
            </a:extLst>
          </p:cNvPr>
          <p:cNvSpPr/>
          <p:nvPr/>
        </p:nvSpPr>
        <p:spPr>
          <a:xfrm>
            <a:off x="-1" y="0"/>
            <a:ext cx="11755217" cy="68637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DE998241-83AE-5471-E23B-489D1211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8E6D78-891B-B4E8-4ADD-A453E04CEB36}"/>
              </a:ext>
            </a:extLst>
          </p:cNvPr>
          <p:cNvSpPr txBox="1">
            <a:spLocks/>
          </p:cNvSpPr>
          <p:nvPr/>
        </p:nvSpPr>
        <p:spPr>
          <a:xfrm>
            <a:off x="6465792" y="5257800"/>
            <a:ext cx="4408098" cy="10400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800" dirty="0"/>
              <a:t>The role of the Student Counselling Service at </a:t>
            </a:r>
          </a:p>
          <a:p>
            <a:pPr algn="r"/>
            <a:r>
              <a:rPr lang="en-US" sz="2800" dirty="0"/>
              <a:t>ATU Donegal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E87932-2841-9585-5647-78285000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426" y="264706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F7467C-307E-51FC-A4A8-B27D95DD5D15}"/>
              </a:ext>
            </a:extLst>
          </p:cNvPr>
          <p:cNvSpPr/>
          <p:nvPr/>
        </p:nvSpPr>
        <p:spPr>
          <a:xfrm>
            <a:off x="-261257" y="-1"/>
            <a:ext cx="12015543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D86D1F-093E-0903-8AF9-CD7801B8BD11}"/>
              </a:ext>
            </a:extLst>
          </p:cNvPr>
          <p:cNvSpPr/>
          <p:nvPr/>
        </p:nvSpPr>
        <p:spPr>
          <a:xfrm>
            <a:off x="11611778" y="1172667"/>
            <a:ext cx="574725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5DFE4F-917A-D219-5865-C7F7ADDA4341}"/>
              </a:ext>
            </a:extLst>
          </p:cNvPr>
          <p:cNvSpPr txBox="1"/>
          <p:nvPr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B02E027-59C4-F193-1737-6D3E7D41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8" y="1762805"/>
            <a:ext cx="4807867" cy="4159791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 Counselling Service has </a:t>
            </a:r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Counsellors</a:t>
            </a: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one based in the Student Support Suite, An </a:t>
            </a:r>
            <a:r>
              <a:rPr lang="en-US" sz="3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Dánlann</a:t>
            </a: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one in the Annex.</a:t>
            </a:r>
            <a:br>
              <a:rPr lang="en-US" sz="31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Services available in the Student Services Suite are:</a:t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Careers and Chaplaincy</a:t>
            </a:r>
            <a:b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C96521-46AD-CBFC-98CB-029FA4BF1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380" y="1325563"/>
            <a:ext cx="6613619" cy="7894528"/>
          </a:xfrm>
          <a:prstGeom prst="rect">
            <a:avLst/>
          </a:prstGeom>
        </p:spPr>
      </p:pic>
      <p:pic>
        <p:nvPicPr>
          <p:cNvPr id="19" name="Picture 4" descr="Get Fit with LYIT Sports Centre – classes open to public, staff… – Donegal  Daily">
            <a:extLst>
              <a:ext uri="{FF2B5EF4-FFF2-40B4-BE49-F238E27FC236}">
                <a16:creationId xmlns:a16="http://schemas.microsoft.com/office/drawing/2014/main" id="{04B8322E-8061-6C1F-F949-284A24EE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81" y="-1"/>
            <a:ext cx="66136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3FB84D-E246-CCDC-911D-CD328D3CE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02122" y="275260"/>
            <a:ext cx="570441" cy="6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3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255C1A-4CF4-2FAC-CD24-6E9D318A54E0}"/>
              </a:ext>
            </a:extLst>
          </p:cNvPr>
          <p:cNvSpPr/>
          <p:nvPr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D26EB-4F58-5A3D-7366-F61D3344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85D-CE87-924F-30F5-B9A05400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EFA35-C60F-DA3D-0B93-07B736E75833}"/>
              </a:ext>
            </a:extLst>
          </p:cNvPr>
          <p:cNvSpPr/>
          <p:nvPr/>
        </p:nvSpPr>
        <p:spPr>
          <a:xfrm>
            <a:off x="0" y="-1"/>
            <a:ext cx="11760713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90154E-606C-807F-A8CB-752171A5A3F4}"/>
              </a:ext>
            </a:extLst>
          </p:cNvPr>
          <p:cNvSpPr txBox="1">
            <a:spLocks/>
          </p:cNvSpPr>
          <p:nvPr/>
        </p:nvSpPr>
        <p:spPr>
          <a:xfrm>
            <a:off x="640593" y="1858438"/>
            <a:ext cx="10694329" cy="40694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300" u="none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spc="0" dirty="0">
                <a:ea typeface="+mn-ea"/>
              </a:rPr>
              <a:t>Initial assessment appointments.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spc="0" dirty="0">
                <a:ea typeface="+mn-ea"/>
              </a:rPr>
              <a:t>One-to-one sessions by appointment.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spc="0" dirty="0">
                <a:ea typeface="+mn-ea"/>
              </a:rPr>
              <a:t>Referral to specialist / appropriate community agencies.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spc="0" dirty="0">
                <a:ea typeface="+mn-ea"/>
              </a:rPr>
              <a:t>Consultations with staff regarding concerns about students.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spc="0" dirty="0">
                <a:ea typeface="+mn-ea"/>
              </a:rPr>
              <a:t>Workshops to raise awareness about student mental health and well-being.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spc="0" dirty="0">
                <a:ea typeface="+mn-ea"/>
              </a:rPr>
              <a:t>Participation in student adjustment </a:t>
            </a:r>
            <a:r>
              <a:rPr lang="en-US" sz="2200" spc="0" dirty="0" err="1">
                <a:ea typeface="+mn-ea"/>
              </a:rPr>
              <a:t>programmes</a:t>
            </a:r>
            <a:r>
              <a:rPr lang="en-US" sz="2200" spc="0" dirty="0">
                <a:ea typeface="+mn-ea"/>
              </a:rPr>
              <a:t> and initiatives such as induction and orientation</a:t>
            </a:r>
            <a:r>
              <a:rPr lang="en-US" sz="2200" dirty="0">
                <a:ea typeface="+mn-ea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D4DFA-1384-92C4-3CDF-FF78DEE6C532}"/>
              </a:ext>
            </a:extLst>
          </p:cNvPr>
          <p:cNvSpPr/>
          <p:nvPr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8DF86-208C-ED8F-1E0B-7CC7FB8C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72168" y="515615"/>
            <a:ext cx="419832" cy="460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0F1A1-CAAB-CED1-90B1-1D6B7D12B29B}"/>
              </a:ext>
            </a:extLst>
          </p:cNvPr>
          <p:cNvSpPr txBox="1"/>
          <p:nvPr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A2DD4-D267-89B1-B0CE-AF69B5120C82}"/>
              </a:ext>
            </a:extLst>
          </p:cNvPr>
          <p:cNvSpPr txBox="1"/>
          <p:nvPr/>
        </p:nvSpPr>
        <p:spPr>
          <a:xfrm>
            <a:off x="640594" y="532875"/>
            <a:ext cx="1010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 by the </a:t>
            </a:r>
            <a:r>
              <a:rPr lang="en-IE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Counselling Service:</a:t>
            </a:r>
            <a:endParaRPr lang="en-I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D26EB-4F58-5A3D-7366-F61D3344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85D-CE87-924F-30F5-B9A05400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DDEEE9-548A-F1BF-AA58-E8372C8C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295095" cy="6840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9EFA35-C60F-DA3D-0B93-07B736E75833}"/>
              </a:ext>
            </a:extLst>
          </p:cNvPr>
          <p:cNvSpPr/>
          <p:nvPr/>
        </p:nvSpPr>
        <p:spPr>
          <a:xfrm>
            <a:off x="1" y="0"/>
            <a:ext cx="6095999" cy="68406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5FEAD-A262-708F-ADF3-015BEC83E325}"/>
              </a:ext>
            </a:extLst>
          </p:cNvPr>
          <p:cNvSpPr txBox="1"/>
          <p:nvPr/>
        </p:nvSpPr>
        <p:spPr>
          <a:xfrm>
            <a:off x="419800" y="549889"/>
            <a:ext cx="607952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the Student Counselling Service help 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Staff?</a:t>
            </a:r>
          </a:p>
          <a:p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90154E-606C-807F-A8CB-752171A5A3F4}"/>
              </a:ext>
            </a:extLst>
          </p:cNvPr>
          <p:cNvSpPr txBox="1">
            <a:spLocks/>
          </p:cNvSpPr>
          <p:nvPr/>
        </p:nvSpPr>
        <p:spPr>
          <a:xfrm>
            <a:off x="204225" y="2240577"/>
            <a:ext cx="5009409" cy="40694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300" u="none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spc="0" dirty="0"/>
              <a:t>Telephone or one to one consultation with staff re their concerns about students.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spc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spc="0" dirty="0"/>
              <a:t>Advice on how best to support students in distress.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spc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spc="0" dirty="0"/>
              <a:t>Collaboration with staff on initiatives to support the wellbeing and mental health of students.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0F1A1-CAAB-CED1-90B1-1D6B7D12B29B}"/>
              </a:ext>
            </a:extLst>
          </p:cNvPr>
          <p:cNvSpPr txBox="1"/>
          <p:nvPr/>
        </p:nvSpPr>
        <p:spPr>
          <a:xfrm rot="5400000">
            <a:off x="9947070" y="7920466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28E6E2-C9A3-956A-5E42-240E775E6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02122" y="275260"/>
            <a:ext cx="570441" cy="6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255C1A-4CF4-2FAC-CD24-6E9D318A54E0}"/>
              </a:ext>
            </a:extLst>
          </p:cNvPr>
          <p:cNvSpPr/>
          <p:nvPr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D26EB-4F58-5A3D-7366-F61D3344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85D-CE87-924F-30F5-B9A05400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EFA35-C60F-DA3D-0B93-07B736E75833}"/>
              </a:ext>
            </a:extLst>
          </p:cNvPr>
          <p:cNvSpPr/>
          <p:nvPr/>
        </p:nvSpPr>
        <p:spPr>
          <a:xfrm>
            <a:off x="0" y="-1"/>
            <a:ext cx="11760713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D4DFA-1384-92C4-3CDF-FF78DEE6C532}"/>
              </a:ext>
            </a:extLst>
          </p:cNvPr>
          <p:cNvSpPr/>
          <p:nvPr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8DF86-208C-ED8F-1E0B-7CC7FB8C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72168" y="515615"/>
            <a:ext cx="419832" cy="460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0F1A1-CAAB-CED1-90B1-1D6B7D12B29B}"/>
              </a:ext>
            </a:extLst>
          </p:cNvPr>
          <p:cNvSpPr txBox="1"/>
          <p:nvPr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A2DD4-D267-89B1-B0CE-AF69B5120C82}"/>
              </a:ext>
            </a:extLst>
          </p:cNvPr>
          <p:cNvSpPr txBox="1"/>
          <p:nvPr/>
        </p:nvSpPr>
        <p:spPr>
          <a:xfrm>
            <a:off x="640594" y="532875"/>
            <a:ext cx="10108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Students in </a:t>
            </a:r>
            <a:r>
              <a:rPr lang="en-IE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33F251-E6D7-F4F2-AC6B-D90266A334A5}"/>
              </a:ext>
            </a:extLst>
          </p:cNvPr>
          <p:cNvSpPr/>
          <p:nvPr/>
        </p:nvSpPr>
        <p:spPr>
          <a:xfrm>
            <a:off x="8988680" y="4304725"/>
            <a:ext cx="2611438" cy="230028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A3B79B2-A627-4D93-D40C-C02028D4CFDD}"/>
              </a:ext>
            </a:extLst>
          </p:cNvPr>
          <p:cNvSpPr txBox="1">
            <a:spLocks/>
          </p:cNvSpPr>
          <p:nvPr/>
        </p:nvSpPr>
        <p:spPr>
          <a:xfrm>
            <a:off x="717767" y="1502628"/>
            <a:ext cx="10617155" cy="4967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IE" sz="24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Inconsistent work, poor quality work, disorganised presentation of assignments, requesting multiple extensions, repeated cancelling or not turning up for scheduled meetings.</a:t>
            </a:r>
          </a:p>
          <a:p>
            <a:pPr marL="0" indent="0">
              <a:buNone/>
              <a:defRPr/>
            </a:pPr>
            <a:r>
              <a:rPr lang="en-IE" sz="24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Behavioural:</a:t>
            </a:r>
          </a:p>
          <a:p>
            <a:pPr marL="0" indent="0"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Dramatic change in behaviour, noticeable lack of interest in hygiene, withdrawal from engagement in class,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noticing anxiety, when doing a presentation, or avoidance of presentations due to anxiety,                             </a:t>
            </a: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signs of substance misuse.</a:t>
            </a:r>
          </a:p>
          <a:p>
            <a:pPr marL="0" indent="0">
              <a:buNone/>
              <a:defRPr/>
            </a:pPr>
            <a:r>
              <a:rPr lang="en-IE" sz="24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withdrawal or isolation, absenteeism,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complaints from peers regarding student behaviour.</a:t>
            </a:r>
          </a:p>
          <a:p>
            <a:pPr marL="0" indent="0">
              <a:buNone/>
              <a:defRPr/>
            </a:pPr>
            <a:endParaRPr lang="en-I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308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F881F4-4F86-60BB-90A5-F74815FE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28" y="0"/>
            <a:ext cx="348373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D26EB-4F58-5A3D-7366-F61D3344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70348E0-FC2F-859A-8360-EA6767140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525044"/>
            <a:ext cx="952500" cy="9525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9EFA35-C60F-DA3D-0B93-07B736E75833}"/>
              </a:ext>
            </a:extLst>
          </p:cNvPr>
          <p:cNvSpPr/>
          <p:nvPr/>
        </p:nvSpPr>
        <p:spPr>
          <a:xfrm>
            <a:off x="-5728" y="0"/>
            <a:ext cx="881721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A2DD4-D267-89B1-B0CE-AF69B5120C82}"/>
              </a:ext>
            </a:extLst>
          </p:cNvPr>
          <p:cNvSpPr txBox="1"/>
          <p:nvPr/>
        </p:nvSpPr>
        <p:spPr>
          <a:xfrm>
            <a:off x="-1121185" y="223227"/>
            <a:ext cx="1010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IE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Referring a Student for Counselling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A7F271-772B-57D5-71E1-FAD126D602C9}"/>
              </a:ext>
            </a:extLst>
          </p:cNvPr>
          <p:cNvSpPr txBox="1">
            <a:spLocks/>
          </p:cNvSpPr>
          <p:nvPr/>
        </p:nvSpPr>
        <p:spPr>
          <a:xfrm>
            <a:off x="158444" y="1340680"/>
            <a:ext cx="74168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possible referral with student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Emphasise the Counselling Service is </a:t>
            </a: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student with</a:t>
            </a: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</a:t>
            </a:r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how to access the Counselling Service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Accompany student to the Counselling Service if concerned for their safety</a:t>
            </a:r>
          </a:p>
          <a:p>
            <a:pPr marL="0" indent="0" algn="ctr">
              <a:buClr>
                <a:srgbClr val="C66951"/>
              </a:buClr>
              <a:buFont typeface="Arial" panose="020B0604020202020204" pitchFamily="34" charset="0"/>
              <a:buNone/>
              <a:defRPr/>
            </a:pPr>
            <a:endParaRPr lang="en-IE" sz="1700" dirty="0">
              <a:solidFill>
                <a:srgbClr val="ABA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17C8652-2BCC-F7DC-6245-32F1647F1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5357" y="5244353"/>
            <a:ext cx="8935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C66951"/>
              </a:buClr>
            </a:pPr>
            <a:r>
              <a:rPr lang="en-IE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 about how to make a referral is available on our website</a:t>
            </a:r>
          </a:p>
          <a:p>
            <a:pPr algn="ctr" eaLnBrk="1" hangingPunct="1">
              <a:buClr>
                <a:srgbClr val="C66951"/>
              </a:buClr>
            </a:pPr>
            <a:r>
              <a:rPr lang="en-IE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https://www.lyit.ie/Student-Hub/Health-Wellbeing/Student-Counselling-Service/Information-For-LYIT-Staff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A10963-126E-C527-29DC-2910198949BE}"/>
              </a:ext>
            </a:extLst>
          </p:cNvPr>
          <p:cNvSpPr txBox="1">
            <a:spLocks/>
          </p:cNvSpPr>
          <p:nvPr/>
        </p:nvSpPr>
        <p:spPr>
          <a:xfrm>
            <a:off x="-1190636" y="5376593"/>
            <a:ext cx="10666214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IE" sz="1600" dirty="0"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IE" sz="3200" b="1" dirty="0">
                <a:solidFill>
                  <a:schemeClr val="bg1"/>
                </a:solidFill>
              </a:rPr>
              <a:t>Tel:</a:t>
            </a:r>
            <a:r>
              <a:rPr lang="en-IE" sz="3200" dirty="0">
                <a:solidFill>
                  <a:schemeClr val="bg1"/>
                </a:solidFill>
              </a:rPr>
              <a:t> 074 9186855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IE" sz="1700" dirty="0">
                <a:solidFill>
                  <a:srgbClr val="7BB9CB"/>
                </a:solidFill>
              </a:rPr>
              <a:t>Call to  Student Service Reception, An </a:t>
            </a:r>
            <a:r>
              <a:rPr lang="en-IE" sz="1700" dirty="0" err="1">
                <a:solidFill>
                  <a:srgbClr val="7BB9CB"/>
                </a:solidFill>
              </a:rPr>
              <a:t>Dánlann</a:t>
            </a:r>
            <a:r>
              <a:rPr lang="en-IE" sz="1700" dirty="0">
                <a:solidFill>
                  <a:srgbClr val="7BB9CB"/>
                </a:solidFill>
              </a:rPr>
              <a:t> during office hours 9.30am to 5pm </a:t>
            </a:r>
          </a:p>
        </p:txBody>
      </p:sp>
    </p:spTree>
    <p:extLst>
      <p:ext uri="{BB962C8B-B14F-4D97-AF65-F5344CB8AC3E}">
        <p14:creationId xmlns:p14="http://schemas.microsoft.com/office/powerpoint/2010/main" val="22845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F7467C-307E-51FC-A4A8-B27D95DD5D15}"/>
              </a:ext>
            </a:extLst>
          </p:cNvPr>
          <p:cNvSpPr/>
          <p:nvPr/>
        </p:nvSpPr>
        <p:spPr>
          <a:xfrm>
            <a:off x="-261257" y="-1"/>
            <a:ext cx="12015543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5DFE4F-917A-D219-5865-C7F7ADDA4341}"/>
              </a:ext>
            </a:extLst>
          </p:cNvPr>
          <p:cNvSpPr txBox="1"/>
          <p:nvPr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A4B843-3EEE-4234-482F-4D8FB3BB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4" y="11726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E" altLang="en-US" sz="4400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details for the </a:t>
            </a:r>
            <a:r>
              <a:rPr lang="en-IE" alt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Counselling Service</a:t>
            </a:r>
            <a:br>
              <a:rPr lang="en-IE" altLang="en-US" sz="4400" dirty="0">
                <a:solidFill>
                  <a:srgbClr val="018D9A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</a:br>
            <a:br>
              <a:rPr lang="en-IE" altLang="en-US" sz="4400" dirty="0">
                <a:solidFill>
                  <a:srgbClr val="018D9A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</a:br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BF222-E44E-2DC1-3BA9-71903731781B}"/>
              </a:ext>
            </a:extLst>
          </p:cNvPr>
          <p:cNvSpPr/>
          <p:nvPr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5B2C3-D78F-D04A-7C66-BAB7C96D1C5D}"/>
              </a:ext>
            </a:extLst>
          </p:cNvPr>
          <p:cNvSpPr/>
          <p:nvPr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4753A-8FB2-2169-95F4-5FEB9B21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72168" y="515615"/>
            <a:ext cx="419832" cy="460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76C63-C5E7-AC71-46EE-D657F3C8A471}"/>
              </a:ext>
            </a:extLst>
          </p:cNvPr>
          <p:cNvSpPr txBox="1"/>
          <p:nvPr/>
        </p:nvSpPr>
        <p:spPr>
          <a:xfrm rot="5400000">
            <a:off x="10801572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C5938E-D9DB-1226-9941-B84A7D7630BA}"/>
              </a:ext>
            </a:extLst>
          </p:cNvPr>
          <p:cNvSpPr/>
          <p:nvPr/>
        </p:nvSpPr>
        <p:spPr>
          <a:xfrm>
            <a:off x="830943" y="2220685"/>
            <a:ext cx="10750731" cy="401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Students can arrange appointments by: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4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counselling.donegal@atu.ie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4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</a:t>
            </a:r>
            <a:r>
              <a:rPr lang="en-IE" sz="2400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074 9186855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or call into the reception at Student Services  Suite, 1st floor An </a:t>
            </a:r>
            <a:r>
              <a:rPr lang="en-IE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Dánlann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  between 9.30am to 5pm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EMERGENCIES WILL BE SEEN ON THE DAY </a:t>
            </a:r>
          </a:p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47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BC9786-048D-DAD9-A68E-94C6A20F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73" y="-55825"/>
            <a:ext cx="10239190" cy="6892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D26EB-4F58-5A3D-7366-F61D3344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85D-CE87-924F-30F5-B9A05400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0F1A1-CAAB-CED1-90B1-1D6B7D12B29B}"/>
              </a:ext>
            </a:extLst>
          </p:cNvPr>
          <p:cNvSpPr txBox="1"/>
          <p:nvPr/>
        </p:nvSpPr>
        <p:spPr>
          <a:xfrm rot="5400000">
            <a:off x="9947070" y="7920466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EFA35-C60F-DA3D-0B93-07B736E75833}"/>
              </a:ext>
            </a:extLst>
          </p:cNvPr>
          <p:cNvSpPr/>
          <p:nvPr/>
        </p:nvSpPr>
        <p:spPr>
          <a:xfrm>
            <a:off x="-82795" y="-51740"/>
            <a:ext cx="6979984" cy="689235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90154E-606C-807F-A8CB-752171A5A3F4}"/>
              </a:ext>
            </a:extLst>
          </p:cNvPr>
          <p:cNvSpPr txBox="1">
            <a:spLocks/>
          </p:cNvSpPr>
          <p:nvPr/>
        </p:nvSpPr>
        <p:spPr>
          <a:xfrm>
            <a:off x="446705" y="1620217"/>
            <a:ext cx="5676901" cy="455432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300" u="none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b="1" spc="0" dirty="0"/>
              <a:t>Research indicates:</a:t>
            </a:r>
          </a:p>
          <a:p>
            <a:endParaRPr lang="en-US" sz="1600" spc="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Approx. 20% of students who need support  actually seek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spc="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1 in 3 students seeking help from college counsellors have considered attempting suicide.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spc="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Students who withdraw from college in their first year did not feel able to access help independently.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spc="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Students have a tendency to identify individual staff as central in providing support, over specific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spc="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Counselling within the college is effective in reducing student psychological distress and facilitating students continuing their studies</a:t>
            </a:r>
            <a:r>
              <a:rPr lang="en-US" sz="1500" spc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spc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5FEAD-A262-708F-ADF3-015BEC83E325}"/>
              </a:ext>
            </a:extLst>
          </p:cNvPr>
          <p:cNvSpPr txBox="1"/>
          <p:nvPr/>
        </p:nvSpPr>
        <p:spPr>
          <a:xfrm>
            <a:off x="419099" y="365125"/>
            <a:ext cx="71573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Collaboration </a:t>
            </a:r>
          </a:p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Student Counselling Service</a:t>
            </a:r>
          </a:p>
          <a:p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2CA59F-1CE3-6CB5-DC9D-F00D98057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30941" y="540857"/>
            <a:ext cx="570441" cy="6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255C1A-4CF4-2FAC-CD24-6E9D318A54E0}"/>
              </a:ext>
            </a:extLst>
          </p:cNvPr>
          <p:cNvSpPr/>
          <p:nvPr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D26EB-4F58-5A3D-7366-F61D3344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85D-CE87-924F-30F5-B9A05400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EFA35-C60F-DA3D-0B93-07B736E75833}"/>
              </a:ext>
            </a:extLst>
          </p:cNvPr>
          <p:cNvSpPr/>
          <p:nvPr/>
        </p:nvSpPr>
        <p:spPr>
          <a:xfrm>
            <a:off x="-16953" y="-1077053"/>
            <a:ext cx="11772169" cy="703280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staff across the University community, who have any contact with students,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role to play in supporting student mental health</a:t>
            </a:r>
            <a:r>
              <a:rPr lang="en-IE" sz="2000" b="1" dirty="0">
                <a:solidFill>
                  <a:srgbClr val="0C788E"/>
                </a:solidFill>
              </a:rPr>
              <a:t>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We welcome…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staff feedback, suggestions and collaboration to help us to: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reach students in distress who might need counselling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promote student psychological health and well-being.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D4DFA-1384-92C4-3CDF-FF78DEE6C532}"/>
              </a:ext>
            </a:extLst>
          </p:cNvPr>
          <p:cNvSpPr/>
          <p:nvPr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8DF86-208C-ED8F-1E0B-7CC7FB8C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72168" y="515615"/>
            <a:ext cx="419832" cy="460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0F1A1-CAAB-CED1-90B1-1D6B7D12B29B}"/>
              </a:ext>
            </a:extLst>
          </p:cNvPr>
          <p:cNvSpPr txBox="1"/>
          <p:nvPr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86AD30-C153-7E4A-BAB3-C2D25EBD8837}"/>
              </a:ext>
            </a:extLst>
          </p:cNvPr>
          <p:cNvSpPr/>
          <p:nvPr/>
        </p:nvSpPr>
        <p:spPr>
          <a:xfrm>
            <a:off x="8959913" y="4346098"/>
            <a:ext cx="2611437" cy="230028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FF98E-4001-F50F-EC18-2193DB38D04F}"/>
              </a:ext>
            </a:extLst>
          </p:cNvPr>
          <p:cNvSpPr/>
          <p:nvPr/>
        </p:nvSpPr>
        <p:spPr>
          <a:xfrm>
            <a:off x="470749" y="6733248"/>
            <a:ext cx="8804366" cy="315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altLang="en-US" sz="1800" dirty="0">
                <a:solidFill>
                  <a:srgbClr val="7BB9CB"/>
                </a:solidFill>
              </a:rPr>
              <a:t>Further Information about the Student Counselling Service </a:t>
            </a:r>
            <a:br>
              <a:rPr lang="en-IE" altLang="en-US" sz="1800" dirty="0">
                <a:solidFill>
                  <a:srgbClr val="7BB9CB"/>
                </a:solidFill>
              </a:rPr>
            </a:br>
            <a:r>
              <a:rPr lang="en-IE" altLang="en-US" sz="1800" dirty="0">
                <a:solidFill>
                  <a:srgbClr val="7BB9CB"/>
                </a:solidFill>
              </a:rPr>
              <a:t>http://www.lyit.ie/studentlife/studentservices/counselling/</a:t>
            </a:r>
            <a:br>
              <a:rPr lang="en-IE" altLang="en-US" sz="2400" dirty="0">
                <a:solidFill>
                  <a:srgbClr val="7BB9CB"/>
                </a:solidFill>
              </a:rPr>
            </a:br>
            <a:br>
              <a:rPr lang="en-IE" altLang="en-US" sz="2400" dirty="0">
                <a:solidFill>
                  <a:srgbClr val="7BB9CB"/>
                </a:solidFill>
                <a:cs typeface="Calibri" panose="020F0502020204030204" pitchFamily="34" charset="0"/>
              </a:rPr>
            </a:br>
            <a:endParaRPr lang="en-IE" altLang="en-US" sz="2400" dirty="0">
              <a:solidFill>
                <a:srgbClr val="7BB9CB"/>
              </a:solidFill>
            </a:endParaRPr>
          </a:p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16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585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The Student Counselling Service has two Counsellors, one based in the Student Support Suite, An Dánlann and one in the Annex.  Other Services available in the Student Services Suite are: Health, Careers and Chaplaincy  </vt:lpstr>
      <vt:lpstr>PowerPoint Presentation</vt:lpstr>
      <vt:lpstr>PowerPoint Presentation</vt:lpstr>
      <vt:lpstr>PowerPoint Presentation</vt:lpstr>
      <vt:lpstr>PowerPoint Presentation</vt:lpstr>
      <vt:lpstr>Contact details for the Student Counselling Service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Hamilton</dc:creator>
  <cp:lastModifiedBy>Brenda Hamilton</cp:lastModifiedBy>
  <cp:revision>8</cp:revision>
  <dcterms:created xsi:type="dcterms:W3CDTF">2023-01-20T15:26:21Z</dcterms:created>
  <dcterms:modified xsi:type="dcterms:W3CDTF">2023-01-23T11:25:07Z</dcterms:modified>
</cp:coreProperties>
</file>